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7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2" r:id="rId2"/>
    <p:sldId id="274" r:id="rId3"/>
    <p:sldId id="290" r:id="rId4"/>
    <p:sldId id="275" r:id="rId5"/>
    <p:sldId id="282" r:id="rId6"/>
    <p:sldId id="277" r:id="rId7"/>
    <p:sldId id="280" r:id="rId8"/>
    <p:sldId id="284" r:id="rId9"/>
    <p:sldId id="283" r:id="rId10"/>
    <p:sldId id="267" r:id="rId11"/>
    <p:sldId id="285" r:id="rId12"/>
    <p:sldId id="269" r:id="rId13"/>
    <p:sldId id="279" r:id="rId14"/>
    <p:sldId id="276" r:id="rId15"/>
    <p:sldId id="289" r:id="rId16"/>
    <p:sldId id="287" r:id="rId17"/>
    <p:sldId id="288" r:id="rId18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3%20&#1088;&#1110;&#1082;\&#1043;&#1088;&#1072;&#1092;&#1110;&#1082;&#1080;%20&#1030;%20&#1087;&#1110;&#1074;&#1088;&#1110;&#1095;&#1095;&#1103;%202023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3%20&#1088;&#1110;&#1082;\&#1043;&#1088;&#1072;&#1092;&#1110;&#1082;&#1080;%20&#1030;%20&#1087;&#1110;&#1074;&#1088;&#1110;&#1095;&#1095;&#1103;%202023.xlsx" TargetMode="Externa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7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2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3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Надходження</a:t>
            </a:r>
            <a:r>
              <a:rPr lang="ru-RU" sz="2800" b="1" dirty="0"/>
              <a:t> </a:t>
            </a:r>
            <a:r>
              <a:rPr lang="ru-RU" sz="2800" b="1" dirty="0" err="1"/>
              <a:t>власних</a:t>
            </a:r>
            <a:r>
              <a:rPr lang="ru-RU" sz="2800" b="1" dirty="0"/>
              <a:t> </a:t>
            </a:r>
            <a:r>
              <a:rPr lang="ru-RU" sz="2800" b="1" dirty="0" err="1"/>
              <a:t>доходів</a:t>
            </a:r>
            <a:r>
              <a:rPr lang="ru-RU" sz="2800" b="1" dirty="0"/>
              <a:t> за </a:t>
            </a:r>
            <a:r>
              <a:rPr lang="ru-RU" sz="2800" b="1" dirty="0" err="1"/>
              <a:t>січень</a:t>
            </a:r>
            <a:r>
              <a:rPr lang="ru-RU" sz="2800" b="1" dirty="0"/>
              <a:t>-червень 2024 року </a:t>
            </a:r>
          </a:p>
        </c:rich>
      </c:tx>
      <c:layout>
        <c:manualLayout>
          <c:xMode val="edge"/>
          <c:yMode val="edge"/>
          <c:x val="0.13709711286089238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6735169360661862E-2"/>
          <c:y val="0.1094932051277656"/>
          <c:w val="0.91326483063933817"/>
          <c:h val="0.828238812582084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6F2-403E-A916-87C8A3BA092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6F2-403E-A916-87C8A3BA09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Аркуш1!$A$4:$A$5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Аркуш1!$B$4:$B$5</c:f>
              <c:numCache>
                <c:formatCode>#,##0.00</c:formatCode>
                <c:ptCount val="2"/>
                <c:pt idx="0">
                  <c:v>100929.8</c:v>
                </c:pt>
                <c:pt idx="1">
                  <c:v>105452.1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6F2-403E-A916-87C8A3BA09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5268159"/>
        <c:axId val="862404591"/>
      </c:barChart>
      <c:catAx>
        <c:axId val="11252681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62404591"/>
        <c:crosses val="autoZero"/>
        <c:auto val="1"/>
        <c:lblAlgn val="ctr"/>
        <c:lblOffset val="100"/>
        <c:noMultiLvlLbl val="0"/>
      </c:catAx>
      <c:valAx>
        <c:axId val="862404591"/>
        <c:scaling>
          <c:orientation val="minMax"/>
          <c:min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25268159"/>
        <c:crosses val="autoZero"/>
        <c:crossBetween val="between"/>
        <c:minorUnit val="10000"/>
      </c:valAx>
      <c:spPr>
        <a:noFill/>
        <a:ln w="25400">
          <a:noFill/>
        </a:ln>
        <a:effectLst>
          <a:softEdge rad="76200"/>
        </a:effectLst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/>
              <a:t>Надходження</a:t>
            </a:r>
            <a:r>
              <a:rPr lang="ru-RU" sz="2000" b="1" dirty="0"/>
              <a:t> </a:t>
            </a:r>
            <a:r>
              <a:rPr lang="ru-RU" sz="2000" b="1" dirty="0" err="1"/>
              <a:t>податку</a:t>
            </a:r>
            <a:r>
              <a:rPr lang="ru-RU" sz="2000" b="1" dirty="0"/>
              <a:t> на </a:t>
            </a:r>
            <a:r>
              <a:rPr lang="ru-RU" sz="2000" b="1" dirty="0" err="1"/>
              <a:t>майно</a:t>
            </a:r>
            <a:r>
              <a:rPr lang="ru-RU" sz="2000" b="1" dirty="0"/>
              <a:t> </a:t>
            </a:r>
            <a:r>
              <a:rPr lang="ru-RU" sz="2000" b="1" dirty="0" err="1"/>
              <a:t>відмінне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від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земельної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ділянки</a:t>
            </a:r>
            <a:r>
              <a:rPr lang="ru-RU" sz="2000" b="1" baseline="0" dirty="0"/>
              <a:t> </a:t>
            </a:r>
          </a:p>
          <a:p>
            <a:pPr>
              <a:defRPr sz="2800" b="1"/>
            </a:pPr>
            <a:r>
              <a:rPr lang="ru-RU" sz="2000" b="1" dirty="0"/>
              <a:t>за </a:t>
            </a:r>
            <a:r>
              <a:rPr lang="ru-RU" sz="2000" b="1" dirty="0" err="1"/>
              <a:t>січень</a:t>
            </a:r>
            <a:r>
              <a:rPr lang="ru-RU" sz="2000" b="1" dirty="0"/>
              <a:t>-червень 2024 року</a:t>
            </a:r>
          </a:p>
        </c:rich>
      </c:tx>
      <c:layout>
        <c:manualLayout>
          <c:xMode val="edge"/>
          <c:yMode val="edge"/>
          <c:x val="0.23098981060460691"/>
          <c:y val="5.73442737979865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9322395487299501E-2"/>
          <c:y val="0.1029140072193581"/>
          <c:w val="0.92012785630279337"/>
          <c:h val="0.83323005845353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C39-4D7E-A91C-ED5767173AF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C39-4D7E-A91C-ED5767173A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Аркуш1!$A$18:$B$18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Аркуш1!$A$19:$B$19</c:f>
              <c:numCache>
                <c:formatCode>#,##0.00</c:formatCode>
                <c:ptCount val="2"/>
                <c:pt idx="0">
                  <c:v>1330.4</c:v>
                </c:pt>
                <c:pt idx="1">
                  <c:v>1304.4000000000001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C39-4D7E-A91C-ED5767173A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2554272"/>
        <c:axId val="486698832"/>
      </c:barChart>
      <c:catAx>
        <c:axId val="7525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6698832"/>
        <c:crosses val="autoZero"/>
        <c:auto val="1"/>
        <c:lblAlgn val="ctr"/>
        <c:lblOffset val="100"/>
        <c:noMultiLvlLbl val="0"/>
      </c:catAx>
      <c:valAx>
        <c:axId val="486698832"/>
        <c:scaling>
          <c:orientation val="minMax"/>
          <c:min val="4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5255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dirty="0"/>
              <a:t> плати за землю за </a:t>
            </a:r>
            <a:r>
              <a:rPr lang="ru-RU" sz="2400" b="1" dirty="0" err="1"/>
              <a:t>січень</a:t>
            </a:r>
            <a:r>
              <a:rPr lang="ru-RU" sz="2400" b="1" dirty="0"/>
              <a:t>-червень 2024 року</a:t>
            </a:r>
          </a:p>
        </c:rich>
      </c:tx>
      <c:layout>
        <c:manualLayout>
          <c:xMode val="edge"/>
          <c:yMode val="edge"/>
          <c:x val="0.14764679974634085"/>
          <c:y val="5.73442737979865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7165495312339832"/>
          <c:y val="0.11055991039242297"/>
          <c:w val="0.79247590296291759"/>
          <c:h val="0.83323005845353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8C2-4C11-B819-D34BA6E39C0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8C2-4C11-B819-D34BA6E39C0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8C2-4C11-B819-D34BA6E39C0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Аркуш1!$A$18:$C$18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Аркуш1!$A$19:$C$19</c:f>
              <c:numCache>
                <c:formatCode>#,##0.00</c:formatCode>
                <c:ptCount val="3"/>
                <c:pt idx="0">
                  <c:v>17414.099999999999</c:v>
                </c:pt>
                <c:pt idx="1">
                  <c:v>17209.8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C2-4C11-B819-D34BA6E39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2554272"/>
        <c:axId val="486698832"/>
      </c:barChart>
      <c:catAx>
        <c:axId val="7525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6698832"/>
        <c:crosses val="autoZero"/>
        <c:auto val="1"/>
        <c:lblAlgn val="ctr"/>
        <c:lblOffset val="100"/>
        <c:noMultiLvlLbl val="0"/>
      </c:catAx>
      <c:valAx>
        <c:axId val="486698832"/>
        <c:scaling>
          <c:orientation val="minMax"/>
          <c:min val="7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52554272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плати за землю за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-червень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  </a:t>
            </a:r>
          </a:p>
        </c:rich>
      </c:tx>
      <c:layout>
        <c:manualLayout>
          <c:xMode val="edge"/>
          <c:yMode val="edge"/>
          <c:x val="0.20186482954555002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9.1609552588019824E-2"/>
          <c:w val="0.91820639829447526"/>
          <c:h val="0.76075875344507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-1.6812671591433546E-2"/>
                  <c:y val="-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838-449A-A96C-67DC02E7D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Лист1!$B$24:$B$27</c:f>
              <c:numCache>
                <c:formatCode>General</c:formatCode>
                <c:ptCount val="4"/>
                <c:pt idx="0">
                  <c:v>3631.7</c:v>
                </c:pt>
                <c:pt idx="1">
                  <c:v>11659.5</c:v>
                </c:pt>
                <c:pt idx="2">
                  <c:v>10.6</c:v>
                </c:pt>
                <c:pt idx="3">
                  <c:v>2112.3000000000002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38-449A-A96C-67DC02E7D100}"/>
            </c:ext>
          </c:extLst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4404749513532958E-3"/>
                  <c:y val="-3.9325843566439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838-449A-A96C-67DC02E7D100}"/>
                </c:ext>
              </c:extLst>
            </c:dLbl>
            <c:dLbl>
              <c:idx val="1"/>
              <c:layout>
                <c:manualLayout>
                  <c:x val="1.7759211763707168E-3"/>
                  <c:y val="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838-449A-A96C-67DC02E7D100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838-449A-A96C-67DC02E7D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Лист1!$C$24:$C$27</c:f>
              <c:numCache>
                <c:formatCode>#,##0.0</c:formatCode>
                <c:ptCount val="4"/>
                <c:pt idx="0">
                  <c:v>4130.6000000000004</c:v>
                </c:pt>
                <c:pt idx="1">
                  <c:v>11433.5</c:v>
                </c:pt>
                <c:pt idx="2">
                  <c:v>92.9</c:v>
                </c:pt>
                <c:pt idx="3">
                  <c:v>1552.7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838-449A-A96C-67DC02E7D100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838-449A-A96C-67DC02E7D1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dirty="0"/>
              <a:t> </a:t>
            </a:r>
            <a:r>
              <a:rPr lang="ru-RU" sz="2400" b="1" dirty="0" err="1"/>
              <a:t>єдиного</a:t>
            </a:r>
            <a:r>
              <a:rPr lang="ru-RU" sz="2400" b="1" dirty="0"/>
              <a:t> </a:t>
            </a:r>
            <a:r>
              <a:rPr lang="ru-RU" sz="2400" b="1" dirty="0" err="1"/>
              <a:t>податку</a:t>
            </a:r>
            <a:r>
              <a:rPr lang="ru-RU" sz="2400" b="1" dirty="0"/>
              <a:t> за </a:t>
            </a:r>
            <a:r>
              <a:rPr lang="ru-RU" sz="2400" b="1" dirty="0" err="1"/>
              <a:t>січень</a:t>
            </a:r>
            <a:r>
              <a:rPr lang="ru-RU" sz="2400" b="1" dirty="0"/>
              <a:t>-червень </a:t>
            </a:r>
            <a:r>
              <a:rPr lang="ru-RU" sz="2400" b="1" dirty="0" err="1"/>
              <a:t>місяці</a:t>
            </a:r>
            <a:r>
              <a:rPr lang="ru-RU" sz="2400" b="1" dirty="0"/>
              <a:t> 2024 року  </a:t>
            </a:r>
          </a:p>
        </c:rich>
      </c:tx>
      <c:layout>
        <c:manualLayout>
          <c:xMode val="edge"/>
          <c:yMode val="edge"/>
          <c:x val="0.20186482954555002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6572553214339567E-2"/>
          <c:y val="0.11520505872788329"/>
          <c:w val="0.93186673111524121"/>
          <c:h val="0.76075875344507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-1.6812671591433546E-2"/>
                  <c:y val="-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15-45BD-92FF-F208113D0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Лист1!$B$24:$B$26</c:f>
              <c:numCache>
                <c:formatCode>#,##0.00</c:formatCode>
                <c:ptCount val="3"/>
                <c:pt idx="0">
                  <c:v>751.6</c:v>
                </c:pt>
                <c:pt idx="1">
                  <c:v>6660.6</c:v>
                </c:pt>
                <c:pt idx="2">
                  <c:v>3455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15-45BD-92FF-F208113D04F9}"/>
            </c:ext>
          </c:extLst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4404749513532958E-3"/>
                  <c:y val="-3.9325843566439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15-45BD-92FF-F208113D04F9}"/>
                </c:ext>
              </c:extLst>
            </c:dLbl>
            <c:dLbl>
              <c:idx val="1"/>
              <c:layout>
                <c:manualLayout>
                  <c:x val="1.7759211763707168E-3"/>
                  <c:y val="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15-45BD-92FF-F208113D04F9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A15-45BD-92FF-F208113D0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Лист1!$C$24:$C$26</c:f>
              <c:numCache>
                <c:formatCode>#,##0.00</c:formatCode>
                <c:ptCount val="3"/>
                <c:pt idx="0">
                  <c:v>1118.8</c:v>
                </c:pt>
                <c:pt idx="1">
                  <c:v>9281.7999999999993</c:v>
                </c:pt>
                <c:pt idx="2">
                  <c:v>2904.4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A15-45BD-92FF-F208113D04F9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A15-45BD-92FF-F208113D04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r>
              <a:rPr lang="uk-UA" sz="1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видатків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загального фонду бюджету Тростянецької міської територіальної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</a:p>
          <a:p>
            <a:pPr>
              <a:defRPr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І півріччя</a:t>
            </a:r>
            <a:r>
              <a:rPr lang="uk-UA" sz="1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2024 </a:t>
            </a:r>
            <a:r>
              <a:rPr lang="uk-UA" sz="1400" cap="non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uk-UA" sz="1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(143</a:t>
            </a:r>
            <a:r>
              <a:rPr lang="uk-UA" sz="1400" cap="non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387,4 </a:t>
            </a:r>
            <a:r>
              <a:rPr lang="uk-UA" sz="14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1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1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7849591384408564"/>
          <c:y val="2.4399892968817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9917579279968817"/>
          <c:y val="0.35735390787592142"/>
          <c:w val="0.64544027504344437"/>
          <c:h val="0.47976323506348462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3533-4339-B33B-A731A1C90EF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3533-4339-B33B-A731A1C90EF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3533-4339-B33B-A731A1C90EF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3533-4339-B33B-A731A1C90EF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3533-4339-B33B-A731A1C90EF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3533-4339-B33B-A731A1C90EF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3533-4339-B33B-A731A1C90EF5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3533-4339-B33B-A731A1C90EF5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3533-4339-B33B-A731A1C90EF5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3533-4339-B33B-A731A1C90EF5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3533-4339-B33B-A731A1C90EF5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3533-4339-B33B-A731A1C90EF5}"/>
              </c:ext>
            </c:extLst>
          </c:dPt>
          <c:dLbls>
            <c:dLbl>
              <c:idx val="0"/>
              <c:layout>
                <c:manualLayout>
                  <c:x val="6.5264348850299463E-3"/>
                  <c:y val="-2.6204192983880673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BB1197F-F2C1-4778-A1A4-4241FD301E43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27A0974-FCFE-45B0-8127-6A10C9E315C6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2F0E79C-6BCF-43EE-AC16-F4B4E809A3AA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465513348879456"/>
                      <c:h val="5.182467795595865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3533-4339-B33B-A731A1C90EF5}"/>
                </c:ext>
              </c:extLst>
            </c:dLbl>
            <c:dLbl>
              <c:idx val="1"/>
              <c:layout>
                <c:manualLayout>
                  <c:x val="-4.3905757338060396E-2"/>
                  <c:y val="0.1243957618300753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AC65E6B-118A-47D5-9EF1-99F377DF00E5}" type="CELLRANG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/>
                      <a:t>; </a:t>
                    </a:r>
                    <a:fld id="{067D7F85-4615-4905-9958-8E87085C6976}" type="CATEGORYNAM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/>
                      <a:t>; </a:t>
                    </a:r>
                    <a:fld id="{414CA41F-DE96-42CD-8B52-8479F51A42C1}" type="PERCENTAG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3985100004021825"/>
                      <c:h val="4.850206666768717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3533-4339-B33B-A731A1C90EF5}"/>
                </c:ext>
              </c:extLst>
            </c:dLbl>
            <c:dLbl>
              <c:idx val="2"/>
              <c:layout>
                <c:manualLayout>
                  <c:x val="0.26462447830526742"/>
                  <c:y val="9.523803402912381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4958183-0972-48DF-8ADE-ACCD1E491C3C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D635C00-50D7-4EB5-8709-AC06BC57991B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C03DAA3-6225-4070-9CF4-24D2AB183EF0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371318272628869"/>
                      <c:h val="5.347053160914145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3533-4339-B33B-A731A1C90EF5}"/>
                </c:ext>
              </c:extLst>
            </c:dLbl>
            <c:dLbl>
              <c:idx val="3"/>
              <c:layout>
                <c:manualLayout>
                  <c:x val="0.10165710270234526"/>
                  <c:y val="0.20389003150184398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9B7AD81-2E5F-4483-BBE7-88BE4A02C008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C509E52-210E-4FE1-8C21-5E701D40E3E4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7B18C984-6971-4F8A-8DA4-26A7418D94D6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559533241365967"/>
                      <c:h val="5.789788804498233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3533-4339-B33B-A731A1C90EF5}"/>
                </c:ext>
              </c:extLst>
            </c:dLbl>
            <c:dLbl>
              <c:idx val="4"/>
              <c:layout>
                <c:manualLayout>
                  <c:x val="-3.2036585515982388E-2"/>
                  <c:y val="9.542450449194532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7CE4481-8FBA-4904-BD7E-A35D6DCEB00F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7ACE166F-55AF-4566-BBC6-D952DE7D24D0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A4E9EAAC-EA67-47C4-86BA-552E7CDFC368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816590001152265"/>
                      <c:h val="4.3087660155553896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3533-4339-B33B-A731A1C90EF5}"/>
                </c:ext>
              </c:extLst>
            </c:dLbl>
            <c:dLbl>
              <c:idx val="5"/>
              <c:layout>
                <c:manualLayout>
                  <c:x val="-4.4342181553946536E-2"/>
                  <c:y val="3.764883456396302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4AB251A-E2B2-45FF-8F28-EAA8B77C2F3A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2B84B33-4358-4CD6-B390-CB3882539001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7506D457-423C-43B5-AF4C-7BFE8AC83C9D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138953294281335"/>
                      <c:h val="7.64486530340634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3533-4339-B33B-A731A1C90EF5}"/>
                </c:ext>
              </c:extLst>
            </c:dLbl>
            <c:dLbl>
              <c:idx val="6"/>
              <c:layout>
                <c:manualLayout>
                  <c:x val="-0.11912930914340575"/>
                  <c:y val="-6.6870152621626823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690739B-BEB4-495F-8753-104056700D46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A765E779-F7DC-48AF-AC9A-DBDC4C96890F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3861D61-90D3-4C65-9566-1167F69BA7E5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816463918189675"/>
                      <c:h val="4.9659666288983426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3533-4339-B33B-A731A1C90EF5}"/>
                </c:ext>
              </c:extLst>
            </c:dLbl>
            <c:dLbl>
              <c:idx val="7"/>
              <c:layout>
                <c:manualLayout>
                  <c:x val="-4.2415852869989133E-2"/>
                  <c:y val="-7.9639525032572142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E7D389B-D512-4892-8DD7-5FA033F594BC}" type="CELLRANGE">
                      <a:rPr lang="en-US" baseline="0" dirty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 dirty="0"/>
                      <a:t>; </a:t>
                    </a:r>
                    <a:fld id="{5E275CE8-ECA1-485E-9127-8533428D3B32}" type="CATEGORYNAME">
                      <a:rPr lang="en-US" baseline="0" dirty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 dirty="0"/>
                      <a:t>; </a:t>
                    </a:r>
                    <a:fld id="{384A527D-2779-4230-ADCA-EAEC81A035AC}" type="PERCENTAGE">
                      <a:rPr lang="en-US" baseline="0" dirty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665900868693201"/>
                      <c:h val="6.452208006935267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3533-4339-B33B-A731A1C90EF5}"/>
                </c:ext>
              </c:extLst>
            </c:dLbl>
            <c:dLbl>
              <c:idx val="8"/>
              <c:layout>
                <c:manualLayout>
                  <c:x val="-7.9488138115761636E-2"/>
                  <c:y val="-0.1796696886524714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5839454-BEE8-4ABB-AD12-CA101043FCBD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84CFF8A-3CAE-45A2-93E9-DF6F3DB42156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7E51D4D-6126-453B-A3E1-B353C4B6F78C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333752705170411"/>
                      <c:h val="3.526721979980573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3533-4339-B33B-A731A1C90EF5}"/>
                </c:ext>
              </c:extLst>
            </c:dLbl>
            <c:dLbl>
              <c:idx val="9"/>
              <c:layout>
                <c:manualLayout>
                  <c:x val="8.2929769040590864E-2"/>
                  <c:y val="-0.14580889537013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FC8778B-341D-41A8-A035-06C6C5BA6F1B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296B2F7-265E-4F26-9AE6-BAD7B2D21719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7DCDF35F-D597-4EDC-92E6-3BCB30688467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037571489163154"/>
                      <c:h val="4.630225191828524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3533-4339-B33B-A731A1C90EF5}"/>
                </c:ext>
              </c:extLst>
            </c:dLbl>
            <c:dLbl>
              <c:idx val="10"/>
              <c:layout>
                <c:manualLayout>
                  <c:x val="0.29995850195643337"/>
                  <c:y val="-0.153314442571416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049104C-622E-4E94-A8CB-0A925CED2496}" type="CELLRANG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/>
                      <a:t>; </a:t>
                    </a:r>
                    <a:fld id="{EDBFE5E2-7373-4A29-8E91-EA6205C50034}" type="CATEGORYNAM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/>
                      <a:t>; </a:t>
                    </a:r>
                    <a:fld id="{19245011-2A57-4472-B096-C98F3172D16C}" type="PERCENTAG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972317928105537"/>
                      <c:h val="4.850209166492302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3533-4339-B33B-A731A1C90EF5}"/>
                </c:ext>
              </c:extLst>
            </c:dLbl>
            <c:dLbl>
              <c:idx val="11"/>
              <c:layout>
                <c:manualLayout>
                  <c:x val="0.26979790258360298"/>
                  <c:y val="-7.0073345271698437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14E788C-C608-41C7-A268-27FDC0E18C39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1549F33A-1AE0-47E6-8A37-71E3242F18C0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4FD4A95-47BF-4839-BC9D-EC157E43E394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237207452366672"/>
                      <c:h val="4.775055114507917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3533-4339-B33B-A731A1C90EF5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  <a:round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вид.заг.фонд!$A$1:$A$12</c:f>
              <c:strCache>
                <c:ptCount val="12"/>
                <c:pt idx="0">
                  <c:v>Освіта </c:v>
                </c:pt>
                <c:pt idx="1">
                  <c:v>Освітні субвенції</c:v>
                </c:pt>
                <c:pt idx="2">
                  <c:v>Держуправління</c:v>
                </c:pt>
                <c:pt idx="3">
                  <c:v>Житлово-комунальне господарство</c:v>
                </c:pt>
                <c:pt idx="4">
                  <c:v>культура</c:v>
                </c:pt>
                <c:pt idx="5">
                  <c:v>фізична культура та спорт</c:v>
                </c:pt>
                <c:pt idx="6">
                  <c:v>Соціальний захист</c:v>
                </c:pt>
                <c:pt idx="7">
                  <c:v>Заходи та роботи з територіальної оборони</c:v>
                </c:pt>
                <c:pt idx="8">
                  <c:v>Охорона здоров"я</c:v>
                </c:pt>
                <c:pt idx="9">
                  <c:v>Інша діяльність</c:v>
                </c:pt>
                <c:pt idx="10">
                  <c:v>Міжбюджетні трансферти</c:v>
                </c:pt>
                <c:pt idx="11">
                  <c:v>економічна діяльність</c:v>
                </c:pt>
              </c:strCache>
            </c:strRef>
          </c:cat>
          <c:val>
            <c:numRef>
              <c:f>вид.заг.фонд!$B$1:$B$12</c:f>
              <c:numCache>
                <c:formatCode>#,##0.0</c:formatCode>
                <c:ptCount val="12"/>
                <c:pt idx="0">
                  <c:v>34323.599999999999</c:v>
                </c:pt>
                <c:pt idx="1">
                  <c:v>40019</c:v>
                </c:pt>
                <c:pt idx="2">
                  <c:v>19535.900000000001</c:v>
                </c:pt>
                <c:pt idx="3">
                  <c:v>14612.6</c:v>
                </c:pt>
                <c:pt idx="4">
                  <c:v>9226.1</c:v>
                </c:pt>
                <c:pt idx="5">
                  <c:v>9102.7000000000007</c:v>
                </c:pt>
                <c:pt idx="6">
                  <c:v>4751.3</c:v>
                </c:pt>
                <c:pt idx="7">
                  <c:v>3883.2</c:v>
                </c:pt>
                <c:pt idx="8">
                  <c:v>4613.7</c:v>
                </c:pt>
                <c:pt idx="9">
                  <c:v>1694.7</c:v>
                </c:pt>
                <c:pt idx="10">
                  <c:v>1069.4000000000001</c:v>
                </c:pt>
                <c:pt idx="11">
                  <c:v>555.20000000000005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вид.заг.фонд!$B$1:$B$12</c15:f>
                <c15:dlblRangeCache>
                  <c:ptCount val="12"/>
                  <c:pt idx="0">
                    <c:v>34 323,6</c:v>
                  </c:pt>
                  <c:pt idx="1">
                    <c:v>40 019,0</c:v>
                  </c:pt>
                  <c:pt idx="2">
                    <c:v>19 535,9</c:v>
                  </c:pt>
                  <c:pt idx="3">
                    <c:v>14 612,6</c:v>
                  </c:pt>
                  <c:pt idx="4">
                    <c:v>9 226,1</c:v>
                  </c:pt>
                  <c:pt idx="5">
                    <c:v>9 102,7</c:v>
                  </c:pt>
                  <c:pt idx="6">
                    <c:v>4 751,3</c:v>
                  </c:pt>
                  <c:pt idx="7">
                    <c:v>3 883,2</c:v>
                  </c:pt>
                  <c:pt idx="8">
                    <c:v>4 613,7</c:v>
                  </c:pt>
                  <c:pt idx="9">
                    <c:v>1 694,7</c:v>
                  </c:pt>
                  <c:pt idx="10">
                    <c:v>1 069,4</c:v>
                  </c:pt>
                  <c:pt idx="11">
                    <c:v>555,2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3533-4339-B33B-A731A1C90EF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ВИДАТКІВ СПЕЦІАЛЬНОГО ФОНДУ БЮДЖЕТУ ТРОСТЯНЕЦЬКОЇ МІСЬКОЇ ТЕРИТОРІАЛЬНОЇ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півріччя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2024</a:t>
            </a:r>
            <a:r>
              <a:rPr lang="ru-RU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cap="non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року</a:t>
            </a:r>
          </a:p>
          <a:p>
            <a:pPr>
              <a:defRPr/>
            </a:pPr>
            <a:r>
              <a:rPr lang="ru-RU" cap="non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(39 964,3 тис. </a:t>
            </a:r>
            <a:r>
              <a:rPr lang="ru-RU" cap="none" baseline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r>
              <a:rPr lang="ru-RU" cap="non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551501442145616"/>
          <c:y val="6.46203444518770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0166631980558609E-2"/>
          <c:y val="0.30064369325791013"/>
          <c:w val="0.81461069452134927"/>
          <c:h val="0.6659591515808269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290-47A7-BAFD-182979EA332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290-47A7-BAFD-182979EA3321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F290-47A7-BAFD-182979EA3321}"/>
              </c:ext>
            </c:extLst>
          </c:dPt>
          <c:dLbls>
            <c:dLbl>
              <c:idx val="0"/>
              <c:layout>
                <c:manualLayout>
                  <c:x val="0.23113204685633054"/>
                  <c:y val="2.5848137780750804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1497"/>
                        <a:gd name="adj2" fmla="val 21458"/>
                        <a:gd name="adj3" fmla="val 105844"/>
                        <a:gd name="adj4" fmla="val 24029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1-F290-47A7-BAFD-182979EA3321}"/>
                </c:ext>
              </c:extLst>
            </c:dLbl>
            <c:dLbl>
              <c:idx val="1"/>
              <c:layout>
                <c:manualLayout>
                  <c:x val="8.2547221494178369E-2"/>
                  <c:y val="-4.0926218152855597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244423"/>
                        <a:gd name="adj2" fmla="val 28776"/>
                        <a:gd name="adj3" fmla="val 238164"/>
                        <a:gd name="adj4" fmla="val 2830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0949314001224"/>
                      <c:h val="8.59035043561914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F290-47A7-BAFD-182979EA3321}"/>
                </c:ext>
              </c:extLst>
            </c:dLbl>
            <c:dLbl>
              <c:idx val="2"/>
              <c:layout>
                <c:manualLayout>
                  <c:x val="-8.7264140139635016E-2"/>
                  <c:y val="4.3080229634584674E-3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57576"/>
                        <a:gd name="adj3" fmla="val -418336"/>
                        <a:gd name="adj4" fmla="val 5552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851566650378016"/>
                      <c:h val="5.93570937195131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F290-47A7-BAFD-182979EA3321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etal"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вид.заг.фонд!$A$49:$A$51</c:f>
              <c:strCache>
                <c:ptCount val="3"/>
                <c:pt idx="0">
                  <c:v>Плата за послуги бюджетних установ</c:v>
                </c:pt>
                <c:pt idx="1">
                  <c:v>Благодійна допомога (гранти та дарунки)</c:v>
                </c:pt>
                <c:pt idx="2">
                  <c:v>Бюджет розвитку</c:v>
                </c:pt>
              </c:strCache>
            </c:strRef>
          </c:cat>
          <c:val>
            <c:numRef>
              <c:f>вид.заг.фонд!$B$49:$B$51</c:f>
              <c:numCache>
                <c:formatCode>#,##0.0</c:formatCode>
                <c:ptCount val="3"/>
                <c:pt idx="0">
                  <c:v>951.7</c:v>
                </c:pt>
                <c:pt idx="1">
                  <c:v>34835.599999999999</c:v>
                </c:pt>
                <c:pt idx="2">
                  <c:v>4177.1000000000004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290-47A7-BAFD-182979EA3321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ВИДАТКІВ В РОЗРІЗІ КЛАСИФІКАЦІЇ ВИДАТКІВ 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півріччя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 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року</a:t>
            </a:r>
          </a:p>
          <a:p>
            <a:pPr>
              <a:defRPr/>
            </a:pP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(з</a:t>
            </a:r>
            <a:r>
              <a:rPr lang="ru-RU" cap="non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cap="none" baseline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cap="non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cap="none" baseline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трансфертів</a:t>
            </a:r>
            <a:r>
              <a:rPr lang="ru-RU" cap="non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183 351,7 тис. </a:t>
            </a:r>
            <a:r>
              <a:rPr lang="ru-RU" cap="none" baseline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r>
              <a:rPr lang="ru-RU" cap="non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7265745119722045"/>
          <c:y val="2.45494630694316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94E0-4182-B82A-5BC632B3960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94E0-4182-B82A-5BC632B3960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94E0-4182-B82A-5BC632B3960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94E0-4182-B82A-5BC632B3960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94E0-4182-B82A-5BC632B3960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94E0-4182-B82A-5BC632B3960C}"/>
              </c:ext>
            </c:extLst>
          </c:dPt>
          <c:dLbls>
            <c:dLbl>
              <c:idx val="0"/>
              <c:layout>
                <c:manualLayout>
                  <c:x val="-0.10440943677316065"/>
                  <c:y val="-0.36230065587846438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4228"/>
                        <a:gd name="adj2" fmla="val 47370"/>
                        <a:gd name="adj3" fmla="val 279309"/>
                        <a:gd name="adj4" fmla="val 21228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1-94E0-4182-B82A-5BC632B3960C}"/>
                </c:ext>
              </c:extLst>
            </c:dLbl>
            <c:dLbl>
              <c:idx val="1"/>
              <c:layout>
                <c:manualLayout>
                  <c:x val="0.30342349701958493"/>
                  <c:y val="2.664645566417374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288394878902267"/>
                      <c:h val="6.921526602454762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4E0-4182-B82A-5BC632B3960C}"/>
                </c:ext>
              </c:extLst>
            </c:dLbl>
            <c:dLbl>
              <c:idx val="2"/>
              <c:layout>
                <c:manualLayout>
                  <c:x val="0.16996329266957483"/>
                  <c:y val="8.0826577158719728E-2"/>
                </c:manualLayout>
              </c:layout>
              <c:spPr>
                <a:xfrm>
                  <a:off x="6962605" y="5309444"/>
                  <a:ext cx="1705145" cy="476967"/>
                </a:xfrm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202916"/>
                        <a:gd name="adj2" fmla="val 6191"/>
                        <a:gd name="adj3" fmla="val -205010"/>
                        <a:gd name="adj4" fmla="val 552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672300231051859"/>
                      <c:h val="6.571570443419252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94E0-4182-B82A-5BC632B3960C}"/>
                </c:ext>
              </c:extLst>
            </c:dLbl>
            <c:dLbl>
              <c:idx val="3"/>
              <c:layout>
                <c:manualLayout>
                  <c:x val="5.4165030813644738E-2"/>
                  <c:y val="9.2738382144409964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49709"/>
                        <a:gd name="adj3" fmla="val -421242"/>
                        <a:gd name="adj4" fmla="val 50049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7-94E0-4182-B82A-5BC632B3960C}"/>
                </c:ext>
              </c:extLst>
            </c:dLbl>
            <c:dLbl>
              <c:idx val="4"/>
              <c:layout>
                <c:manualLayout>
                  <c:x val="1.4652012961609072E-3"/>
                  <c:y val="-1.5748027156597941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247974"/>
                        <a:gd name="adj2" fmla="val 100613"/>
                        <a:gd name="adj3" fmla="val -9639"/>
                        <a:gd name="adj4" fmla="val 50490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9-94E0-4182-B82A-5BC632B3960C}"/>
                </c:ext>
              </c:extLst>
            </c:dLbl>
            <c:dLbl>
              <c:idx val="5"/>
              <c:layout>
                <c:manualLayout>
                  <c:x val="6.949906826191668E-2"/>
                  <c:y val="-6.0652856680164943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xmlns:c16r2="http://schemas.microsoft.com/office/drawing/2015/06/chart" xmlns:r="http://schemas.openxmlformats.org/officeDocument/2006/relationships" xmlns="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363411"/>
                        <a:gd name="adj2" fmla="val 65688"/>
                        <a:gd name="adj3" fmla="val 354187"/>
                        <a:gd name="adj4" fmla="val 6594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475992167713321"/>
                      <c:h val="5.576081220983424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94E0-4182-B82A-5BC632B3960C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вид.заг.фонд!$A$91:$A$96</c:f>
              <c:strCache>
                <c:ptCount val="6"/>
                <c:pt idx="0">
                  <c:v>Оплата праці з нарахуваннями</c:v>
                </c:pt>
                <c:pt idx="1">
                  <c:v>Продукти харчування</c:v>
                </c:pt>
                <c:pt idx="2">
                  <c:v>Оплата комунальних послуг і енергоносіїв</c:v>
                </c:pt>
                <c:pt idx="3">
                  <c:v>Соціальне забезпечення</c:v>
                </c:pt>
                <c:pt idx="4">
                  <c:v>Видатки бюджету розвитку</c:v>
                </c:pt>
                <c:pt idx="5">
                  <c:v>Інші видатки</c:v>
                </c:pt>
              </c:strCache>
            </c:strRef>
          </c:cat>
          <c:val>
            <c:numRef>
              <c:f>вид.заг.фонд!$B$91:$B$96</c:f>
              <c:numCache>
                <c:formatCode>General</c:formatCode>
                <c:ptCount val="6"/>
                <c:pt idx="0">
                  <c:v>94769.2</c:v>
                </c:pt>
                <c:pt idx="1">
                  <c:v>3668.5</c:v>
                </c:pt>
                <c:pt idx="2">
                  <c:v>13479.7</c:v>
                </c:pt>
                <c:pt idx="3">
                  <c:v>4352.3999999999996</c:v>
                </c:pt>
                <c:pt idx="4">
                  <c:v>18095.400000000001</c:v>
                </c:pt>
                <c:pt idx="5">
                  <c:v>48986.5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4E0-4182-B82A-5BC632B3960C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фонду бюджету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-червень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7466125328084"/>
          <c:y val="1.11111111111111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0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127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3165568603723862E-2"/>
          <c:y val="0.19612384906275154"/>
          <c:w val="0.89270833333333333"/>
          <c:h val="0.5969846894138232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explosion val="7"/>
          <c:dPt>
            <c:idx val="0"/>
            <c:bubble3D val="0"/>
            <c:explosion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66C-4906-BFD5-B8468B4B65F7}"/>
              </c:ext>
            </c:extLst>
          </c:dPt>
          <c:dPt>
            <c:idx val="1"/>
            <c:bubble3D val="0"/>
            <c:explosion val="11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66C-4906-BFD5-B8468B4B65F7}"/>
              </c:ext>
            </c:extLst>
          </c:dPt>
          <c:dPt>
            <c:idx val="2"/>
            <c:bubble3D val="0"/>
            <c:explosion val="13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66C-4906-BFD5-B8468B4B65F7}"/>
              </c:ext>
            </c:extLst>
          </c:dPt>
          <c:dPt>
            <c:idx val="3"/>
            <c:bubble3D val="0"/>
            <c:explosion val="1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66C-4906-BFD5-B8468B4B65F7}"/>
              </c:ext>
            </c:extLst>
          </c:dPt>
          <c:dPt>
            <c:idx val="4"/>
            <c:bubble3D val="0"/>
            <c:explosion val="1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66C-4906-BFD5-B8468B4B65F7}"/>
              </c:ext>
            </c:extLst>
          </c:dPt>
          <c:dPt>
            <c:idx val="5"/>
            <c:bubble3D val="0"/>
            <c:explosion val="5"/>
            <c:spPr>
              <a:solidFill>
                <a:schemeClr val="tx1">
                  <a:lumMod val="95000"/>
                  <a:lumOff val="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66C-4906-BFD5-B8468B4B65F7}"/>
              </c:ext>
            </c:extLst>
          </c:dPt>
          <c:dPt>
            <c:idx val="6"/>
            <c:bubble3D val="0"/>
            <c:explosion val="3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66C-4906-BFD5-B8468B4B65F7}"/>
              </c:ext>
            </c:extLst>
          </c:dPt>
          <c:dLbls>
            <c:dLbl>
              <c:idx val="0"/>
              <c:layout>
                <c:manualLayout>
                  <c:x val="-4.1331241797900278E-2"/>
                  <c:y val="-0.1261675415573054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/>
                      <a:t>ПДФО (56,7%) –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100" dirty="0"/>
                      <a:t> </a:t>
                    </a:r>
                    <a:fld id="{FA38F604-FF65-406C-A2DC-B95AAB755B1F}" type="VALUE">
                      <a:rPr lang="ru-RU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100" dirty="0"/>
                      <a:t> </a:t>
                    </a:r>
                    <a:r>
                      <a:rPr lang="ru-RU" sz="11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1231824146981627"/>
                      <c:h val="9.628710994459026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66C-4906-BFD5-B8468B4B65F7}"/>
                </c:ext>
              </c:extLst>
            </c:dLbl>
            <c:dLbl>
              <c:idx val="1"/>
              <c:layout>
                <c:manualLayout>
                  <c:x val="2.5405306758530182E-2"/>
                  <c:y val="-6.7147856517936954E-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/>
                      <a:t>Плата за землю (16,2%) – 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6BACF30E-1E52-44C9-B9D1-2EA910999B19}" type="VALUE">
                      <a:rPr lang="ru-RU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100" dirty="0"/>
                      <a:t> </a:t>
                    </a:r>
                    <a:r>
                      <a:rPr lang="ru-RU" sz="11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4784424212598427"/>
                      <c:h val="0.1092500729075532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66C-4906-BFD5-B8468B4B65F7}"/>
                </c:ext>
              </c:extLst>
            </c:dLbl>
            <c:dLbl>
              <c:idx val="2"/>
              <c:layout>
                <c:manualLayout>
                  <c:x val="2.3837598425196851E-2"/>
                  <c:y val="-1.24251968503936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 err="1"/>
                      <a:t>Єдиний</a:t>
                    </a:r>
                    <a:r>
                      <a:rPr lang="ru-RU" sz="1100" dirty="0"/>
                      <a:t> </a:t>
                    </a:r>
                    <a:r>
                      <a:rPr lang="ru-RU" sz="1100" dirty="0" err="1"/>
                      <a:t>податок</a:t>
                    </a:r>
                    <a:r>
                      <a:rPr lang="ru-RU" sz="1100" dirty="0"/>
                      <a:t> (14,4%) –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1C7E5DC3-5569-40D4-AE77-BBB56DB775E9}" type="VALUE">
                      <a:rPr lang="ru-RU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100" dirty="0"/>
                      <a:t> </a:t>
                    </a:r>
                    <a:r>
                      <a:rPr lang="ru-RU" sz="11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4263590879265092"/>
                      <c:h val="6.850933216681248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66C-4906-BFD5-B8468B4B65F7}"/>
                </c:ext>
              </c:extLst>
            </c:dLbl>
            <c:dLbl>
              <c:idx val="3"/>
              <c:layout>
                <c:manualLayout>
                  <c:x val="3.7964936023622047E-2"/>
                  <c:y val="-7.53973461650626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 err="1"/>
                      <a:t>Акцизний</a:t>
                    </a:r>
                    <a:r>
                      <a:rPr lang="ru-RU" sz="1100" dirty="0"/>
                      <a:t> </a:t>
                    </a:r>
                    <a:r>
                      <a:rPr lang="ru-RU" sz="1100" dirty="0" err="1"/>
                      <a:t>податок</a:t>
                    </a:r>
                    <a:r>
                      <a:rPr lang="ru-RU" sz="1100" dirty="0"/>
                      <a:t> (5,2%) – </a:t>
                    </a:r>
                    <a:fld id="{D61FA5FF-7376-4636-A09D-525781EED17E}" type="VALUE">
                      <a:rPr lang="ru-RU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100" dirty="0"/>
                      <a:t> </a:t>
                    </a:r>
                    <a:r>
                      <a:rPr lang="ru-RU" sz="11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4263590879265092"/>
                      <c:h val="9.258340624088655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66C-4906-BFD5-B8468B4B65F7}"/>
                </c:ext>
              </c:extLst>
            </c:dLbl>
            <c:dLbl>
              <c:idx val="4"/>
              <c:layout>
                <c:manualLayout>
                  <c:x val="4.1864747375328082E-3"/>
                  <c:y val="-2.649795858850977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 err="1"/>
                      <a:t>Рентна</a:t>
                    </a:r>
                    <a:r>
                      <a:rPr lang="ru-RU" sz="1100" dirty="0"/>
                      <a:t> плата (3,0%) - </a:t>
                    </a:r>
                    <a:fld id="{FB21661A-9D80-4A7C-9D20-4A6EA5AF730E}" type="VALUE">
                      <a:rPr lang="ru-RU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100" dirty="0"/>
                      <a:t> </a:t>
                    </a:r>
                    <a:r>
                      <a:rPr lang="ru-RU" sz="11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1953125000000001"/>
                      <c:h val="0.1032407407407407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D66C-4906-BFD5-B8468B4B65F7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ru-RU" dirty="0" err="1"/>
                      <a:t>Податок</a:t>
                    </a:r>
                    <a:r>
                      <a:rPr lang="ru-RU" dirty="0"/>
                      <a:t> на </a:t>
                    </a:r>
                    <a:r>
                      <a:rPr lang="ru-RU" dirty="0" err="1"/>
                      <a:t>нерухоме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майно</a:t>
                    </a:r>
                    <a:r>
                      <a:rPr lang="ru-RU" dirty="0"/>
                      <a:t> (0,9%) - </a:t>
                    </a:r>
                    <a:fld id="{D2E945E5-7CF0-4BA6-8304-D7029B36DC91}" type="VALUE">
                      <a:rPr lang="ru-RU" smtClean="0"/>
                      <a:pPr/>
                      <a:t>[ЗНАЧЕНИЕ]</a:t>
                    </a:fld>
                    <a:r>
                      <a:rPr lang="ru-RU" dirty="0"/>
                      <a:t> </a:t>
                    </a:r>
                    <a:r>
                      <a:rPr lang="ru-RU" dirty="0" err="1"/>
                      <a:t>тис.грн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D66C-4906-BFD5-B8468B4B65F7}"/>
                </c:ext>
              </c:extLst>
            </c:dLbl>
            <c:dLbl>
              <c:idx val="6"/>
              <c:layout>
                <c:manualLayout>
                  <c:x val="7.8487122703411981E-3"/>
                  <c:y val="0.1221053962823751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 err="1"/>
                      <a:t>Інші</a:t>
                    </a:r>
                    <a:r>
                      <a:rPr lang="ru-RU" sz="1100" dirty="0"/>
                      <a:t> </a:t>
                    </a:r>
                    <a:r>
                      <a:rPr lang="ru-RU" sz="1100" dirty="0" err="1"/>
                      <a:t>надходження</a:t>
                    </a:r>
                    <a:r>
                      <a:rPr lang="ru-RU" sz="1100" dirty="0"/>
                      <a:t> (3,4%) – 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9CCC5949-9A05-402A-B7D3-BDD8E9F5D129}" type="VALUE">
                      <a:rPr lang="en-US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en-US" sz="1100" dirty="0"/>
                      <a:t> </a:t>
                    </a:r>
                    <a:r>
                      <a:rPr lang="en-US" sz="1100" dirty="0" err="1"/>
                      <a:t>тис.грн</a:t>
                    </a:r>
                    <a:r>
                      <a:rPr lang="en-US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5651041666666665"/>
                      <c:h val="9.812306794983960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D66C-4906-BFD5-B8468B4B65F7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Лист1!$A$13:$A$19</c:f>
              <c:strCache>
                <c:ptCount val="7"/>
                <c:pt idx="0">
                  <c:v>Податок з доходів фізичних осіб (60,0%)</c:v>
                </c:pt>
                <c:pt idx="1">
                  <c:v>Плата за землю (16,3%)</c:v>
                </c:pt>
                <c:pt idx="2">
                  <c:v>Єдиний податок (12,6%)</c:v>
                </c:pt>
                <c:pt idx="3">
                  <c:v>Акцизний податок (5,5%)</c:v>
                </c:pt>
                <c:pt idx="4">
                  <c:v>Рентна плата (1,6%)</c:v>
                </c:pt>
                <c:pt idx="5">
                  <c:v>Податок на нерухоме майно (1,2%)</c:v>
                </c:pt>
                <c:pt idx="6">
                  <c:v>Інші надходження (2,7%)</c:v>
                </c:pt>
              </c:strCache>
            </c:strRef>
          </c:cat>
          <c:val>
            <c:numRef>
              <c:f>Лист1!$B$13:$B$19</c:f>
              <c:numCache>
                <c:formatCode>General</c:formatCode>
                <c:ptCount val="7"/>
                <c:pt idx="0" formatCode="0.0">
                  <c:v>63279.8</c:v>
                </c:pt>
                <c:pt idx="1">
                  <c:v>17209.8</c:v>
                </c:pt>
                <c:pt idx="2">
                  <c:v>13305.1</c:v>
                </c:pt>
                <c:pt idx="3">
                  <c:v>5795.6</c:v>
                </c:pt>
                <c:pt idx="4" formatCode="0.0">
                  <c:v>1691.3</c:v>
                </c:pt>
                <c:pt idx="5">
                  <c:v>1304.4000000000001</c:v>
                </c:pt>
                <c:pt idx="6" formatCode="0.0">
                  <c:v>2866.0999999999913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66C-4906-BFD5-B8468B4B65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Надходження</a:t>
            </a:r>
            <a:r>
              <a:rPr lang="ru-RU" sz="2800" b="1" dirty="0"/>
              <a:t> ПДФО за </a:t>
            </a:r>
            <a:r>
              <a:rPr lang="ru-RU" sz="2800" b="1" dirty="0" err="1"/>
              <a:t>січень</a:t>
            </a:r>
            <a:r>
              <a:rPr lang="ru-RU" sz="2800" b="1" dirty="0"/>
              <a:t>-червень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8342935295694185E-2"/>
          <c:y val="0.1183205694961338"/>
          <c:w val="0.91878443523407616"/>
          <c:h val="0.8143913908730174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EDE-4FC9-9582-28F363BC877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EDE-4FC9-9582-28F363BC877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Аркуш1!$A$3:$B$3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Аркуш1!$A$4:$B$4</c:f>
              <c:numCache>
                <c:formatCode>#,##0.00</c:formatCode>
                <c:ptCount val="2"/>
                <c:pt idx="0">
                  <c:v>63638.1</c:v>
                </c:pt>
                <c:pt idx="1">
                  <c:v>63279.8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DE-4FC9-9582-28F363BC87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14352"/>
        <c:axId val="796462992"/>
      </c:barChart>
      <c:catAx>
        <c:axId val="800714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6462992"/>
        <c:crosses val="autoZero"/>
        <c:auto val="1"/>
        <c:lblAlgn val="ctr"/>
        <c:lblOffset val="100"/>
        <c:noMultiLvlLbl val="0"/>
      </c:catAx>
      <c:valAx>
        <c:axId val="796462992"/>
        <c:scaling>
          <c:orientation val="minMax"/>
          <c:min val="5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14352"/>
        <c:crosses val="autoZero"/>
        <c:crossBetween val="between"/>
        <c:minorUnit val="5000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dirty="0"/>
              <a:t>Надходження податку на доходи фізичних осіб, що сплачується із доходів у вигляді заробітної плати </a:t>
            </a:r>
          </a:p>
          <a:p>
            <a:pPr>
              <a:defRPr sz="1600" b="1"/>
            </a:pPr>
            <a:r>
              <a:rPr lang="uk-UA" sz="1600" b="1" dirty="0"/>
              <a:t>за січень-червень 2024 року </a:t>
            </a:r>
            <a:endParaRPr lang="ru-RU" sz="1600" b="1" dirty="0"/>
          </a:p>
        </c:rich>
      </c:tx>
      <c:layout>
        <c:manualLayout>
          <c:xMode val="edge"/>
          <c:yMode val="edge"/>
          <c:x val="0.13506933508311461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083095472440944"/>
          <c:y val="0.179027850685331"/>
          <c:w val="0.86486351706036746"/>
          <c:h val="0.7219060950714494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12700">
              <a:noFill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prstMaterial="metal"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1-E045-4D24-ACD6-E164F3513BB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3-E045-4D24-ACD6-E164F3513B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Аркуш1!$A$39:$B$39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Аркуш1!$A$40:$B$40</c:f>
              <c:numCache>
                <c:formatCode>#,##0.00</c:formatCode>
                <c:ptCount val="2"/>
                <c:pt idx="0">
                  <c:v>52258.1</c:v>
                </c:pt>
                <c:pt idx="1">
                  <c:v>60181.9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45-4D24-ACD6-E164F3513B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3677887"/>
        <c:axId val="1109959071"/>
      </c:barChart>
      <c:catAx>
        <c:axId val="793677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9959071"/>
        <c:crosses val="autoZero"/>
        <c:auto val="1"/>
        <c:lblAlgn val="ctr"/>
        <c:lblOffset val="100"/>
        <c:noMultiLvlLbl val="0"/>
      </c:catAx>
      <c:valAx>
        <c:axId val="1109959071"/>
        <c:scaling>
          <c:orientation val="minMax"/>
          <c:min val="3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>
              <a:softEdge rad="165100"/>
            </a:effectLst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3677887"/>
        <c:crosses val="autoZero"/>
        <c:crossBetween val="between"/>
        <c:minorUnit val="10000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доходи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-червень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року  </a:t>
            </a:r>
          </a:p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розрізі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платників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(тис.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51570189346094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0.16239607100761017"/>
          <c:w val="0.91820639829447526"/>
          <c:h val="0.619185716605894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7D-4570-9A37-D6C6C099379A}"/>
            </c:ext>
          </c:extLst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9.1690287422218648E-3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B7D-4570-9A37-D6C6C099379A}"/>
                </c:ext>
              </c:extLst>
            </c:dLbl>
            <c:dLbl>
              <c:idx val="1"/>
              <c:layout>
                <c:manualLayout>
                  <c:x val="-7.6812065938106919E-3"/>
                  <c:y val="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B7D-4570-9A37-D6C6C099379A}"/>
                </c:ext>
              </c:extLst>
            </c:dLbl>
            <c:dLbl>
              <c:idx val="2"/>
              <c:layout>
                <c:manualLayout>
                  <c:x val="-9.8479065493465093E-3"/>
                  <c:y val="-9.83223502238935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BB7D-4570-9A37-D6C6C099379A}"/>
                </c:ext>
              </c:extLst>
            </c:dLbl>
            <c:dLbl>
              <c:idx val="3"/>
              <c:layout>
                <c:manualLayout>
                  <c:x val="-1.4711087642504431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00F-4E48-96CF-F30D22B359CA}"/>
                </c:ext>
              </c:extLst>
            </c:dLbl>
            <c:dLbl>
              <c:idx val="4"/>
              <c:layout>
                <c:manualLayout>
                  <c:x val="-1.1558711719110718E-2"/>
                  <c:y val="-1.96629217832199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E4E-435E-8ED3-EC612C9532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Лист1!$B$24:$B$28</c:f>
              <c:numCache>
                <c:formatCode>#,##0.0</c:formatCode>
                <c:ptCount val="5"/>
                <c:pt idx="0">
                  <c:v>12243.8</c:v>
                </c:pt>
                <c:pt idx="1">
                  <c:v>4458.7</c:v>
                </c:pt>
                <c:pt idx="2">
                  <c:v>2695.9</c:v>
                </c:pt>
                <c:pt idx="3">
                  <c:v>7430.4</c:v>
                </c:pt>
                <c:pt idx="4">
                  <c:v>12599.6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B7D-4570-9A37-D6C6C099379A}"/>
            </c:ext>
          </c:extLst>
        </c:ser>
        <c:ser>
          <c:idx val="2"/>
          <c:order val="2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708333333333295E-2"/>
                  <c:y val="-2.1629213961541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A6-40C3-9264-C800B122F7DC}"/>
                </c:ext>
              </c:extLst>
            </c:dLbl>
            <c:dLbl>
              <c:idx val="1"/>
              <c:layout>
                <c:manualLayout>
                  <c:x val="1.4583333333333334E-2"/>
                  <c:y val="-1.7696629604897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A6-40C3-9264-C800B122F7DC}"/>
                </c:ext>
              </c:extLst>
            </c:dLbl>
            <c:dLbl>
              <c:idx val="2"/>
              <c:layout>
                <c:manualLayout>
                  <c:x val="1.2499999999999924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AA6-40C3-9264-C800B122F7DC}"/>
                </c:ext>
              </c:extLst>
            </c:dLbl>
            <c:dLbl>
              <c:idx val="3"/>
              <c:layout>
                <c:manualLayout>
                  <c:x val="1.9791625469277905E-2"/>
                  <c:y val="-1.96629217832202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A6-40C3-9264-C800B122F7DC}"/>
                </c:ext>
              </c:extLst>
            </c:dLbl>
            <c:dLbl>
              <c:idx val="4"/>
              <c:layout>
                <c:manualLayout>
                  <c:x val="2.0337044421692759E-2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AA6-40C3-9264-C800B122F7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Лист1!$C$24:$C$28</c:f>
              <c:numCache>
                <c:formatCode>#,##0.0</c:formatCode>
                <c:ptCount val="5"/>
                <c:pt idx="0">
                  <c:v>13390.1</c:v>
                </c:pt>
                <c:pt idx="1">
                  <c:v>4658.7</c:v>
                </c:pt>
                <c:pt idx="2">
                  <c:v>3221.9</c:v>
                </c:pt>
                <c:pt idx="3">
                  <c:v>9451.6</c:v>
                </c:pt>
                <c:pt idx="4">
                  <c:v>13060.3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B7D-4570-9A37-D6C6C09937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i="0" u="none" strike="noStrike" baseline="0" dirty="0">
                <a:effectLst/>
              </a:rPr>
              <a:t>на доходи фізичних осіб, що сплачується із доходів платника податку інших ніж заробітна плата, в тому числі за паї </a:t>
            </a:r>
            <a:r>
              <a:rPr lang="ru-RU" sz="1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-червень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року  </a:t>
            </a:r>
          </a:p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розрізі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платників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(тис.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0203959549638833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0.16239607100761017"/>
          <c:w val="0.91820639829447526"/>
          <c:h val="0.619185716605894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СТОВ "Восход"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FF-4E2D-A0A5-BAD3E10C1E39}"/>
            </c:ext>
          </c:extLst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9.1690287422218648E-3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FF-4E2D-A0A5-BAD3E10C1E39}"/>
                </c:ext>
              </c:extLst>
            </c:dLbl>
            <c:dLbl>
              <c:idx val="1"/>
              <c:layout>
                <c:manualLayout>
                  <c:x val="-7.6812065938106919E-3"/>
                  <c:y val="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FF-4E2D-A0A5-BAD3E10C1E39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79FF-4E2D-A0A5-BAD3E10C1E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СТОВ "Восход"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Лист1!$B$24:$B$28</c:f>
              <c:numCache>
                <c:formatCode>#,##0.0</c:formatCode>
                <c:ptCount val="5"/>
                <c:pt idx="0">
                  <c:v>2366.1999999999998</c:v>
                </c:pt>
                <c:pt idx="1">
                  <c:v>1397.1</c:v>
                </c:pt>
                <c:pt idx="2">
                  <c:v>135.5</c:v>
                </c:pt>
                <c:pt idx="3">
                  <c:v>294.10000000000002</c:v>
                </c:pt>
                <c:pt idx="4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9FF-4E2D-A0A5-BAD3E10C1E39}"/>
            </c:ext>
          </c:extLst>
        </c:ser>
        <c:ser>
          <c:idx val="2"/>
          <c:order val="2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708333333333295E-2"/>
                  <c:y val="-2.1629213961541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9FF-4E2D-A0A5-BAD3E10C1E39}"/>
                </c:ext>
              </c:extLst>
            </c:dLbl>
            <c:dLbl>
              <c:idx val="1"/>
              <c:layout>
                <c:manualLayout>
                  <c:x val="1.4583333333333334E-2"/>
                  <c:y val="-1.7696629604897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9FF-4E2D-A0A5-BAD3E10C1E39}"/>
                </c:ext>
              </c:extLst>
            </c:dLbl>
            <c:dLbl>
              <c:idx val="2"/>
              <c:layout>
                <c:manualLayout>
                  <c:x val="1.2499999999999924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9FF-4E2D-A0A5-BAD3E10C1E39}"/>
                </c:ext>
              </c:extLst>
            </c:dLbl>
            <c:dLbl>
              <c:idx val="3"/>
              <c:layout>
                <c:manualLayout>
                  <c:x val="1.9791625469277905E-2"/>
                  <c:y val="-1.96629217832202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9FF-4E2D-A0A5-BAD3E10C1E39}"/>
                </c:ext>
              </c:extLst>
            </c:dLbl>
            <c:dLbl>
              <c:idx val="4"/>
              <c:layout>
                <c:manualLayout>
                  <c:x val="2.0337044421692759E-2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9FF-4E2D-A0A5-BAD3E10C1E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СТОВ "Восход"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Лист1!$C$24:$C$28</c:f>
              <c:numCache>
                <c:formatCode>#,##0.0</c:formatCode>
                <c:ptCount val="5"/>
                <c:pt idx="0">
                  <c:v>2663.2</c:v>
                </c:pt>
                <c:pt idx="1">
                  <c:v>956.5</c:v>
                </c:pt>
                <c:pt idx="2">
                  <c:v>500</c:v>
                </c:pt>
                <c:pt idx="3">
                  <c:v>42.4</c:v>
                </c:pt>
                <c:pt idx="4">
                  <c:v>131.30000000000001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9FF-4E2D-A0A5-BAD3E10C1E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за </a:t>
            </a:r>
            <a:r>
              <a:rPr lang="ru-RU" sz="2800" b="1" dirty="0" err="1"/>
              <a:t>січень</a:t>
            </a:r>
            <a:r>
              <a:rPr lang="ru-RU" sz="2800" b="1" dirty="0"/>
              <a:t>-червень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B58-4B1E-ADCE-A3437A437CB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B58-4B1E-ADCE-A3437A437C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3930.8</c:v>
                </c:pt>
                <c:pt idx="1">
                  <c:v>5795.6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B58-4B1E-ADCE-A3437A437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за </a:t>
            </a:r>
            <a:r>
              <a:rPr lang="ru-RU" sz="2800" b="1" dirty="0" err="1"/>
              <a:t>пальне</a:t>
            </a:r>
            <a:r>
              <a:rPr lang="ru-RU" sz="2800" b="1" dirty="0"/>
              <a:t> за </a:t>
            </a:r>
            <a:r>
              <a:rPr lang="ru-RU" sz="2800" b="1" dirty="0" err="1"/>
              <a:t>січень</a:t>
            </a:r>
            <a:r>
              <a:rPr lang="ru-RU" sz="2800" b="1" dirty="0"/>
              <a:t>-червень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46B-4EC8-A25A-F8D8AEAF9CC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46B-4EC8-A25A-F8D8AEAF9CC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2024.5</c:v>
                </c:pt>
                <c:pt idx="1">
                  <c:v>3021.1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46B-4EC8-A25A-F8D8AEAF9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 </a:t>
            </a:r>
            <a:r>
              <a:rPr lang="ru-RU" sz="2800" b="1" dirty="0" err="1"/>
              <a:t>роздрібної</a:t>
            </a:r>
            <a:r>
              <a:rPr lang="ru-RU" sz="2800" b="1" dirty="0"/>
              <a:t> </a:t>
            </a:r>
            <a:r>
              <a:rPr lang="ru-RU" sz="2800" b="1" dirty="0" err="1"/>
              <a:t>торгівлі</a:t>
            </a:r>
            <a:r>
              <a:rPr lang="ru-RU" sz="2800" b="1" dirty="0"/>
              <a:t> </a:t>
            </a:r>
            <a:r>
              <a:rPr lang="ru-RU" sz="2800" b="1" dirty="0" err="1"/>
              <a:t>підакцизними</a:t>
            </a:r>
            <a:r>
              <a:rPr lang="ru-RU" sz="2800" b="1" dirty="0"/>
              <a:t> товарами за </a:t>
            </a:r>
            <a:r>
              <a:rPr lang="ru-RU" sz="2800" b="1" dirty="0" err="1"/>
              <a:t>січень</a:t>
            </a:r>
            <a:r>
              <a:rPr lang="ru-RU" sz="2800" b="1" dirty="0"/>
              <a:t>-червень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DAC-4E33-916A-F5337D95183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DAC-4E33-916A-F5337D95183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1906.3</c:v>
                </c:pt>
                <c:pt idx="1">
                  <c:v>2774.5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AC-4E33-916A-F5337D951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0.42011</cdr:x>
      <cdr:y>0.39766</cdr:y>
    </cdr:from>
    <cdr:to>
      <cdr:x>0.63609</cdr:x>
      <cdr:y>0.6002</cdr:y>
    </cdr:to>
    <cdr:sp macro="" textlink="">
      <cdr:nvSpPr>
        <cdr:cNvPr id="7" name="Стрілка: вправо 6">
          <a:extLst xmlns:a="http://schemas.openxmlformats.org/drawingml/2006/main">
            <a:ext uri="{FF2B5EF4-FFF2-40B4-BE49-F238E27FC236}">
              <a16:creationId xmlns:a16="http://schemas.microsoft.com/office/drawing/2014/main" id="{50B0F076-23CF-4F2A-9654-9596C2CE63D0}"/>
            </a:ext>
          </a:extLst>
        </cdr:cNvPr>
        <cdr:cNvSpPr/>
      </cdr:nvSpPr>
      <cdr:spPr>
        <a:xfrm xmlns:a="http://schemas.openxmlformats.org/drawingml/2006/main" rot="19437114">
          <a:off x="5026331" y="2667845"/>
          <a:ext cx="2583992" cy="135881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+ 4 522,3 тис. гривень     </a:t>
          </a:r>
        </a:p>
        <a:p xmlns:a="http://schemas.openxmlformats.org/drawingml/2006/main">
          <a:pPr algn="ctr"/>
          <a:r>
            <a:rPr lang="uk-UA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(+4,5%)</a:t>
          </a:r>
          <a:endParaRPr lang="ru-RU" sz="14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0.43244</cdr:x>
      <cdr:y>0.15682</cdr:y>
    </cdr:from>
    <cdr:to>
      <cdr:x>0.65925</cdr:x>
      <cdr:y>0.37749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E457F0D2-4F72-4CBF-BF07-FC00C16B56BF}"/>
            </a:ext>
          </a:extLst>
        </cdr:cNvPr>
        <cdr:cNvSpPr/>
      </cdr:nvSpPr>
      <cdr:spPr>
        <a:xfrm xmlns:a="http://schemas.openxmlformats.org/drawingml/2006/main" rot="17422488">
          <a:off x="5777338" y="315975"/>
          <a:ext cx="1369944" cy="268522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285750" indent="-285750" algn="ctr">
            <a:buFontTx/>
            <a:buChar char="-"/>
          </a:pPr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358,3 тис. гривень    </a:t>
          </a:r>
        </a:p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(-0,6%)</a:t>
          </a:r>
          <a:endParaRPr lang="ru-RU" sz="1400" i="1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0.43278</cdr:x>
      <cdr:y>0.35907</cdr:y>
    </cdr:from>
    <cdr:to>
      <cdr:x>0.64466</cdr:x>
      <cdr:y>0.51932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227E24A9-CD0F-42D3-AACF-9F0F9C2EE861}"/>
            </a:ext>
          </a:extLst>
        </cdr:cNvPr>
        <cdr:cNvSpPr/>
      </cdr:nvSpPr>
      <cdr:spPr>
        <a:xfrm xmlns:a="http://schemas.openxmlformats.org/drawingml/2006/main" rot="19095758">
          <a:off x="5276485" y="2462509"/>
          <a:ext cx="2583186" cy="109897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5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+7 923,8 тис. гривень </a:t>
          </a:r>
          <a:r>
            <a:rPr lang="uk-UA" sz="1450" b="1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(15,2%)</a:t>
          </a:r>
          <a:endParaRPr lang="ru-RU" sz="145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0.40696</cdr:x>
      <cdr:y>0.30007</cdr:y>
    </cdr:from>
    <cdr:to>
      <cdr:x>0.62572</cdr:x>
      <cdr:y>0.55196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198803">
          <a:off x="5341073" y="1518442"/>
          <a:ext cx="1671502" cy="2616947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+ 1 864,8 тис. гривень (+47,4%)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0.42966</cdr:x>
      <cdr:y>0.34514</cdr:y>
    </cdr:from>
    <cdr:to>
      <cdr:x>0.64439</cdr:x>
      <cdr:y>0.53484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201880">
          <a:off x="5794907" y="1635258"/>
          <a:ext cx="1258754" cy="256877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+ 996,6 тис. гривень          (+49,2%)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0.40215</cdr:x>
      <cdr:y>0.34063</cdr:y>
    </cdr:from>
    <cdr:to>
      <cdr:x>0.61756</cdr:x>
      <cdr:y>0.52206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211174">
          <a:off x="5497274" y="1573833"/>
          <a:ext cx="1203949" cy="257689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+ 868,2 тис. гривень (+45,5%)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0.35698</cdr:x>
      <cdr:y>0.35246</cdr:y>
    </cdr:from>
    <cdr:to>
      <cdr:x>0.53588</cdr:x>
      <cdr:y>0.5472</cdr:y>
    </cdr:to>
    <cdr:sp macro="" textlink="">
      <cdr:nvSpPr>
        <cdr:cNvPr id="2" name="Стрілка: униз 1">
          <a:extLst xmlns:a="http://schemas.openxmlformats.org/drawingml/2006/main">
            <a:ext uri="{FF2B5EF4-FFF2-40B4-BE49-F238E27FC236}">
              <a16:creationId xmlns:a16="http://schemas.microsoft.com/office/drawing/2014/main" id="{A6E9DC7E-A40C-41B0-B3FB-9AEEEA1700C1}"/>
            </a:ext>
          </a:extLst>
        </cdr:cNvPr>
        <cdr:cNvSpPr/>
      </cdr:nvSpPr>
      <cdr:spPr>
        <a:xfrm xmlns:a="http://schemas.openxmlformats.org/drawingml/2006/main" rot="18364258">
          <a:off x="4727241" y="1911902"/>
          <a:ext cx="1293868" cy="2153667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- 204,3 тис. гривень         (-1,2%)</a:t>
          </a:r>
          <a:endParaRPr lang="ru-RU" sz="1400" i="1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F352C-80EF-4E4B-BE07-456222004901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151FB-9029-424F-8336-0D0BC1706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39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837AE7-F0D9-4982-896F-C0C3A10E9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821B772-1011-43CF-9B8F-21E8FF63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44927E5-6E6F-48C1-8AF6-2A0E578BC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7E360F0-AD1F-44A5-B197-8884D345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3821717-F941-46D4-9191-78D370F1D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1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46DB1B-D6AC-41C9-8A11-DBA9DF694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C67D303-4E77-4395-A02B-67BB2E8BD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598472C-1F13-47F7-850A-B1942F5AE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0DE21BE-8CCF-4A86-B68B-59079F3F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5398A2D-A767-4855-B38B-AB763530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33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22D1163B-F584-4F18-B19C-AF4EC16481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D59D30D1-CD39-453F-99D5-6AC4FE19C2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86DD6A2-07E1-4C9A-A57B-72B20C1C2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B43B5CC-1E07-436B-A943-CBCA11D57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73EE984-2C06-4602-9CFC-B0BFE453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80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A6D03E-CF92-4486-864D-EBF8FE3D9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9A25DA0-A89E-4C7B-94EA-2E566B5A3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8ECC02D-8A69-478C-9B60-F5E5987DE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255727D-0C92-4CFD-AAD0-DC9D582D0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C178AB1-C3F3-449F-B738-0436CC712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5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4453D9-B87D-4AC1-B06E-E82132AAC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18E9283-30DA-4664-9F73-D1C786B76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A62D50F-F5FE-4617-A8B6-85F6DA813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FA25021-51D9-4EB5-B76C-EC124091B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E56E04B-AA74-46AB-A6CE-B6D1AEC17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2C822-047B-4EC1-A3D7-13D03E5CD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0D63CF3-934E-4928-8B0B-1B09962EE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164E24D-E5F5-47B1-9FB7-B99C7535B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E4C28A0-3EAB-45AB-B8FF-B1738FA3E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DA8B169-91E7-48D2-8B74-C04B84A5A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5D23B12-BB54-466B-9577-F8ADB29BA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8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4F88D-43D3-44B8-8229-457DCEC9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074D157-418B-4E4E-8250-DFEDBFC80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E81F63B-8535-4F61-9284-90B8F8DC7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541917B-6024-48D8-89D4-1B265A239A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0047555-991C-47DE-991E-11920ABDE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8B2B23F-2B98-4186-AC1F-C2B9A6891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E8985FDC-66E7-4D94-95ED-37337AE61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1327D6C7-3AF4-4BD7-86CF-FB196B20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8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36C5DD-AD4A-4A53-8F65-8CE9045F5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2D1B31A8-0E72-487B-B32F-9F9F633E9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4C0381EF-1D77-43D4-84CD-4C2631295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96122340-3E79-40AB-8768-3FCA55BB8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21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F2FFEC4-88B5-48F0-B230-844DD514B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92454FC1-F269-413E-B6C3-7668CB556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816FB93F-30DD-40C9-9D88-2B01B4C50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15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587E74-C202-49CD-9D55-EDAE53EFD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50B82FE-07F6-4E75-A908-C8CF01D03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2C3E1CB-A74D-4D9F-947F-79E98C3DF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E5A289B-0640-4E0F-A6DB-AA21B21F8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613A577-0F0A-43E1-BE9D-BF2F68AC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C4D7406-0A91-4BDB-A316-FD07A01C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18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A2586-2DAC-458C-BCF5-4055D0FE8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757D0DC-E410-4D6C-9C01-144E475D7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2C09379-F9F7-405B-B3EE-22E99CB1A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38EC7BE-ACCE-4836-8993-756EEE497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D8ACCE9-A1FF-4971-84A0-23005FCF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09BC245-9E3B-4C93-B624-3AFA33B89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00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7A263755-00B8-41DE-8234-A9B72AE9E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736ABC5-D6F7-4507-A056-F4163AC57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4B56E61-1E05-4C89-9C27-1CAE6A10AC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22B9E-593A-472C-BEEE-2601405DCF57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3362CFB-DB49-4F60-8F09-1E4ADE210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479D099-6FBF-4AF0-81B9-F56DC9D0C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20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A17578D2-69DA-44AF-8DA6-46D9AA8C8260}"/>
              </a:ext>
            </a:extLst>
          </p:cNvPr>
          <p:cNvSpPr/>
          <p:nvPr/>
        </p:nvSpPr>
        <p:spPr>
          <a:xfrm>
            <a:off x="269507" y="875900"/>
            <a:ext cx="11696070" cy="3913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</a:t>
            </a:r>
          </a:p>
          <a:p>
            <a:pPr algn="ctr"/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 І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півріччя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</a:t>
            </a:r>
          </a:p>
        </p:txBody>
      </p:sp>
    </p:spTree>
    <p:extLst>
      <p:ext uri="{BB962C8B-B14F-4D97-AF65-F5344CB8AC3E}">
        <p14:creationId xmlns:p14="http://schemas.microsoft.com/office/powerpoint/2010/main" val="403090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9302D539-B46F-43F8-8865-345454CA08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0243543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4232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48D78DD2-E46D-4FA1-9EDF-CF1203B683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0397141"/>
              </p:ext>
            </p:extLst>
          </p:nvPr>
        </p:nvGraphicFramePr>
        <p:xfrm>
          <a:off x="83890" y="67112"/>
          <a:ext cx="12038202" cy="6644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трілка: вправо 2">
            <a:extLst>
              <a:ext uri="{FF2B5EF4-FFF2-40B4-BE49-F238E27FC236}">
                <a16:creationId xmlns:a16="http://schemas.microsoft.com/office/drawing/2014/main" id="{9B7FF306-2D78-4ED3-A17F-DB67A67BAC9A}"/>
              </a:ext>
            </a:extLst>
          </p:cNvPr>
          <p:cNvSpPr/>
          <p:nvPr/>
        </p:nvSpPr>
        <p:spPr>
          <a:xfrm rot="1581174">
            <a:off x="5049031" y="1573652"/>
            <a:ext cx="2508433" cy="132935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- 26,0 тис. гривень </a:t>
            </a:r>
          </a:p>
          <a:p>
            <a:pPr algn="ctr"/>
            <a:r>
              <a:rPr lang="uk-UA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(-2,0%)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3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іаграма 3">
            <a:extLst>
              <a:ext uri="{FF2B5EF4-FFF2-40B4-BE49-F238E27FC236}">
                <a16:creationId xmlns:a16="http://schemas.microsoft.com/office/drawing/2014/main" id="{D16B7DB5-C175-4042-8BB9-45C382C68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6607192"/>
              </p:ext>
            </p:extLst>
          </p:nvPr>
        </p:nvGraphicFramePr>
        <p:xfrm>
          <a:off x="83890" y="67112"/>
          <a:ext cx="12038202" cy="6644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853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4B609C5-F2A0-4699-AE66-F699236D7C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0967382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4767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D6B7D6D8-0BDA-401D-A4CE-08E864D73E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942423"/>
              </p:ext>
            </p:extLst>
          </p:nvPr>
        </p:nvGraphicFramePr>
        <p:xfrm>
          <a:off x="105878" y="199571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9684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43018"/>
              </p:ext>
            </p:extLst>
          </p:nvPr>
        </p:nvGraphicFramePr>
        <p:xfrm>
          <a:off x="2043113" y="260059"/>
          <a:ext cx="8099177" cy="6342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9095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35EE6200-5A74-4B36-8D89-30B9F75311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4289324"/>
              </p:ext>
            </p:extLst>
          </p:nvPr>
        </p:nvGraphicFramePr>
        <p:xfrm>
          <a:off x="2057399" y="454886"/>
          <a:ext cx="8077201" cy="5895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4379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D50A867D-ABC3-419D-A584-2E9081A193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4257112"/>
              </p:ext>
            </p:extLst>
          </p:nvPr>
        </p:nvGraphicFramePr>
        <p:xfrm>
          <a:off x="1678233" y="243841"/>
          <a:ext cx="8774449" cy="6418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58352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D242CDE2-93CB-4A1C-ABD8-EAB371E7A9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2459865"/>
              </p:ext>
            </p:extLst>
          </p:nvPr>
        </p:nvGraphicFramePr>
        <p:xfrm>
          <a:off x="115503" y="77001"/>
          <a:ext cx="11964201" cy="6708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97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4">
            <a:extLst>
              <a:ext uri="{FF2B5EF4-FFF2-40B4-BE49-F238E27FC236}">
                <a16:creationId xmlns:a16="http://schemas.microsoft.com/office/drawing/2014/main" id="{28F2EB2C-646A-4355-86CB-D46B550A34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0632954"/>
              </p:ext>
            </p:extLst>
          </p:nvPr>
        </p:nvGraphicFramePr>
        <p:xfrm>
          <a:off x="0" y="0"/>
          <a:ext cx="11954577" cy="7243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799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іаграма 5">
            <a:extLst>
              <a:ext uri="{FF2B5EF4-FFF2-40B4-BE49-F238E27FC236}">
                <a16:creationId xmlns:a16="http://schemas.microsoft.com/office/drawing/2014/main" id="{15977630-6E77-4D89-8433-4B7333BC80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4205678"/>
              </p:ext>
            </p:extLst>
          </p:nvPr>
        </p:nvGraphicFramePr>
        <p:xfrm>
          <a:off x="163629" y="346509"/>
          <a:ext cx="11839073" cy="6208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8339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6E47AE62-C032-4473-BDC9-98B0F1C393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0640865"/>
              </p:ext>
            </p:extLst>
          </p:nvPr>
        </p:nvGraphicFramePr>
        <p:xfrm>
          <a:off x="28575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6868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A803182-3D8C-43D3-BEC8-5C39DA67AC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3815299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9589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73F21113-F3EC-401A-882E-4847B13E3E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1333879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0637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E8C158D0-F42C-47EB-9F20-0EFF4431A9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5803733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7697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7A17DDFD-3AD5-40E3-89E9-142D07D7AA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6598767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54061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4542</TotalTime>
  <Words>493</Words>
  <Application>Microsoft Office PowerPoint</Application>
  <PresentationFormat>Широкоэкранный</PresentationFormat>
  <Paragraphs>78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user-tmr</dc:creator>
  <cp:lastModifiedBy>asus</cp:lastModifiedBy>
  <cp:revision>243</cp:revision>
  <cp:lastPrinted>2024-02-14T14:30:09Z</cp:lastPrinted>
  <dcterms:created xsi:type="dcterms:W3CDTF">2022-07-08T06:07:52Z</dcterms:created>
  <dcterms:modified xsi:type="dcterms:W3CDTF">2024-08-08T12:01:36Z</dcterms:modified>
</cp:coreProperties>
</file>